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2.jpg" ContentType="image/png"/>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2" r:id="rId2"/>
    <p:sldId id="257" r:id="rId3"/>
    <p:sldId id="258" r:id="rId4"/>
    <p:sldId id="259" r:id="rId5"/>
    <p:sldId id="260" r:id="rId6"/>
    <p:sldId id="261"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EBFCF9-4282-4503-9688-A67AA61A54DA}"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43FC20-30E4-463F-A2A2-7BA081BFB9CC}" type="slidenum">
              <a:rPr lang="en-IN" smtClean="0"/>
              <a:t>‹#›</a:t>
            </a:fld>
            <a:endParaRPr lang="en-IN"/>
          </a:p>
        </p:txBody>
      </p:sp>
    </p:spTree>
    <p:extLst>
      <p:ext uri="{BB962C8B-B14F-4D97-AF65-F5344CB8AC3E}">
        <p14:creationId xmlns:p14="http://schemas.microsoft.com/office/powerpoint/2010/main" val="342551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Thank You</a:t>
            </a:r>
          </a:p>
        </p:txBody>
      </p:sp>
      <p:sp>
        <p:nvSpPr>
          <p:cNvPr id="4" name="Slide Number Placeholder 3"/>
          <p:cNvSpPr>
            <a:spLocks noGrp="1"/>
          </p:cNvSpPr>
          <p:nvPr>
            <p:ph type="sldNum" sz="quarter" idx="5"/>
          </p:nvPr>
        </p:nvSpPr>
        <p:spPr/>
        <p:txBody>
          <a:bodyPr/>
          <a:lstStyle/>
          <a:p>
            <a:fld id="{1C43FC20-30E4-463F-A2A2-7BA081BFB9CC}" type="slidenum">
              <a:rPr lang="en-IN" smtClean="0"/>
              <a:t>7</a:t>
            </a:fld>
            <a:endParaRPr lang="en-IN"/>
          </a:p>
        </p:txBody>
      </p:sp>
    </p:spTree>
    <p:extLst>
      <p:ext uri="{BB962C8B-B14F-4D97-AF65-F5344CB8AC3E}">
        <p14:creationId xmlns:p14="http://schemas.microsoft.com/office/powerpoint/2010/main" val="108375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68D11-51FF-36A1-AEB1-0F06FF95CF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C8D5292-C204-6AE7-F1F0-6723057A1B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C6D597E-10B7-82E5-124C-C8FF7753E9D0}"/>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5" name="Footer Placeholder 4">
            <a:extLst>
              <a:ext uri="{FF2B5EF4-FFF2-40B4-BE49-F238E27FC236}">
                <a16:creationId xmlns:a16="http://schemas.microsoft.com/office/drawing/2014/main" id="{22AA3E5D-14A2-7882-3852-9B9A3BA092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8EA5F9-6500-3B74-7C56-CABC14C7BE39}"/>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3874196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04CCB-EA85-75C4-9E96-B3E6D74521A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A0A878B-2332-A12B-86BC-C09A082C2D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153D6D8-D02B-DF8D-C03B-21F7289A7E91}"/>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5" name="Footer Placeholder 4">
            <a:extLst>
              <a:ext uri="{FF2B5EF4-FFF2-40B4-BE49-F238E27FC236}">
                <a16:creationId xmlns:a16="http://schemas.microsoft.com/office/drawing/2014/main" id="{DA0EA78B-5C35-4BEC-28CF-005980B8D9E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16810E8-0A15-6CF6-86B6-2D0A66B3AC6E}"/>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4110968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394A8C-45A6-DA0F-3DB9-560B41E9E38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2D67AC8-77E1-69F8-A5CD-B1EF87293A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3A705B5-609E-A25A-9FD8-5D26A10FE15E}"/>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5" name="Footer Placeholder 4">
            <a:extLst>
              <a:ext uri="{FF2B5EF4-FFF2-40B4-BE49-F238E27FC236}">
                <a16:creationId xmlns:a16="http://schemas.microsoft.com/office/drawing/2014/main" id="{95EB8CF0-AECC-DD22-9B63-1117E39F87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C61BBDE-262D-3E48-C2A7-C7624E0335C0}"/>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192275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8F4EF-C525-09FE-AC89-C9D3265EBC2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9AA3CEA-FDBC-971B-E10C-2C9EC66B6A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73CD40E-35D9-5E7F-1DDB-7AACA1CDAD5C}"/>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5" name="Footer Placeholder 4">
            <a:extLst>
              <a:ext uri="{FF2B5EF4-FFF2-40B4-BE49-F238E27FC236}">
                <a16:creationId xmlns:a16="http://schemas.microsoft.com/office/drawing/2014/main" id="{662B0831-AE97-5FFA-4152-5941CFCE996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B9F98D1-6CA1-6C74-2B17-B8608A46BEC5}"/>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1195609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1111C-1DD2-E304-ED3A-13776AD0DC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F446E13-4180-80A5-DA13-4C1C2DAE2E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40503C-DD90-C323-F7E9-882EBD7811B2}"/>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5" name="Footer Placeholder 4">
            <a:extLst>
              <a:ext uri="{FF2B5EF4-FFF2-40B4-BE49-F238E27FC236}">
                <a16:creationId xmlns:a16="http://schemas.microsoft.com/office/drawing/2014/main" id="{E0BC5F83-7878-8369-B211-A49288BFE5F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930525D-024C-B5FD-1330-FC07F356F169}"/>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3578834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52337-2F5A-C3E0-9C64-0E38F59BACC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6A78018-70AA-CE72-35E8-67116C0358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C9F15C4-F052-D283-05A7-3A78C19BAF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4A5347E-9817-E8D0-3767-2C74866013B7}"/>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6" name="Footer Placeholder 5">
            <a:extLst>
              <a:ext uri="{FF2B5EF4-FFF2-40B4-BE49-F238E27FC236}">
                <a16:creationId xmlns:a16="http://schemas.microsoft.com/office/drawing/2014/main" id="{77E4FE9F-CBC9-FC3B-31C6-3B478FAE907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A441C2B-D313-069A-7F66-8DB9E5E962E1}"/>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1989809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FC407-D7C1-F1B9-FAFB-1D18EC90F7E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7D3134F-DB0E-8D42-CB45-440AB581D2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ED165D-C00B-DC87-044F-2150ED116B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3D2C3EB-D273-73D1-D1A7-AF9B3134CD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F93E78-48B3-C9AE-A57F-DCBE041627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23BBE210-98AC-9C46-38B2-C6A81A29A719}"/>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8" name="Footer Placeholder 7">
            <a:extLst>
              <a:ext uri="{FF2B5EF4-FFF2-40B4-BE49-F238E27FC236}">
                <a16:creationId xmlns:a16="http://schemas.microsoft.com/office/drawing/2014/main" id="{C232EEFB-DD14-C459-B8CA-23D6380D6F6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AC7DC22-726F-4845-DBC6-5BC72180791D}"/>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3570768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925CE-8AEA-2383-CB07-31E01FF199C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4615F83-E3BE-8791-AFCC-D51EE02E44BA}"/>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4" name="Footer Placeholder 3">
            <a:extLst>
              <a:ext uri="{FF2B5EF4-FFF2-40B4-BE49-F238E27FC236}">
                <a16:creationId xmlns:a16="http://schemas.microsoft.com/office/drawing/2014/main" id="{5F94CDE7-D6F1-A513-936A-B72407E7533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6E496EE-946F-544A-2857-1CF8F0BD52AD}"/>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3506039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B08F68-F347-C01B-751E-B8878B69B83F}"/>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3" name="Footer Placeholder 2">
            <a:extLst>
              <a:ext uri="{FF2B5EF4-FFF2-40B4-BE49-F238E27FC236}">
                <a16:creationId xmlns:a16="http://schemas.microsoft.com/office/drawing/2014/main" id="{FA6F0030-C77D-7E7D-D49B-F9FAC5B4E78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5CDDA28-630B-CB00-BD18-818A8AEE0686}"/>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28897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C29D-D7DB-561F-05DF-4377217E21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EFB2108-D411-BE10-C04D-E11A22538B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80B6F75-85E5-3245-4D62-0179643EB5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8DE1DD-1F8A-6546-6A1B-EDA1B1CA95D1}"/>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6" name="Footer Placeholder 5">
            <a:extLst>
              <a:ext uri="{FF2B5EF4-FFF2-40B4-BE49-F238E27FC236}">
                <a16:creationId xmlns:a16="http://schemas.microsoft.com/office/drawing/2014/main" id="{B06B77CC-D2ED-C1F1-F82E-C131D6EDDEA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30F6E31-159B-B8B7-F294-88EAD61F371B}"/>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3903788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A101B-3CC4-5749-FB39-47F32F39FE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78F44900-6E94-CBFA-9F7C-0D7F7E89B5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7AB7ED2-7D91-E76F-1858-750ED13F4B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B6BF03-80A8-1D4E-BC02-9A3C8E814B67}"/>
              </a:ext>
            </a:extLst>
          </p:cNvPr>
          <p:cNvSpPr>
            <a:spLocks noGrp="1"/>
          </p:cNvSpPr>
          <p:nvPr>
            <p:ph type="dt" sz="half" idx="10"/>
          </p:nvPr>
        </p:nvSpPr>
        <p:spPr/>
        <p:txBody>
          <a:bodyPr/>
          <a:lstStyle/>
          <a:p>
            <a:fld id="{502A14E8-3F66-4D62-96E6-A610F9C48449}" type="datetimeFigureOut">
              <a:rPr lang="en-IN" smtClean="0"/>
              <a:t>16-07-2026</a:t>
            </a:fld>
            <a:endParaRPr lang="en-IN"/>
          </a:p>
        </p:txBody>
      </p:sp>
      <p:sp>
        <p:nvSpPr>
          <p:cNvPr id="6" name="Footer Placeholder 5">
            <a:extLst>
              <a:ext uri="{FF2B5EF4-FFF2-40B4-BE49-F238E27FC236}">
                <a16:creationId xmlns:a16="http://schemas.microsoft.com/office/drawing/2014/main" id="{74E96C9A-C357-9157-36E4-90EA4021BBF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416DC48-DD38-C875-92B8-D4D5D56A3083}"/>
              </a:ext>
            </a:extLst>
          </p:cNvPr>
          <p:cNvSpPr>
            <a:spLocks noGrp="1"/>
          </p:cNvSpPr>
          <p:nvPr>
            <p:ph type="sldNum" sz="quarter" idx="12"/>
          </p:nvPr>
        </p:nvSpPr>
        <p:spPr/>
        <p:txBody>
          <a:bodyPr/>
          <a:lstStyle/>
          <a:p>
            <a:fld id="{1F243AE1-C6FE-4DB5-9BD0-FF361FDBCB51}" type="slidenum">
              <a:rPr lang="en-IN" smtClean="0"/>
              <a:t>‹#›</a:t>
            </a:fld>
            <a:endParaRPr lang="en-IN"/>
          </a:p>
        </p:txBody>
      </p:sp>
    </p:spTree>
    <p:extLst>
      <p:ext uri="{BB962C8B-B14F-4D97-AF65-F5344CB8AC3E}">
        <p14:creationId xmlns:p14="http://schemas.microsoft.com/office/powerpoint/2010/main" val="153721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524EBA-94EC-D10D-EDAD-8D7F393901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06FC173-2848-63A7-CC12-78915FED0C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4F87A59-3A8B-CFA7-EB44-A78F445837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2A14E8-3F66-4D62-96E6-A610F9C48449}" type="datetimeFigureOut">
              <a:rPr lang="en-IN" smtClean="0"/>
              <a:t>16-07-2026</a:t>
            </a:fld>
            <a:endParaRPr lang="en-IN"/>
          </a:p>
        </p:txBody>
      </p:sp>
      <p:sp>
        <p:nvSpPr>
          <p:cNvPr id="5" name="Footer Placeholder 4">
            <a:extLst>
              <a:ext uri="{FF2B5EF4-FFF2-40B4-BE49-F238E27FC236}">
                <a16:creationId xmlns:a16="http://schemas.microsoft.com/office/drawing/2014/main" id="{41636345-BA16-5285-0467-4125FA2623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A2ADE168-8F10-539C-0945-E8ECD8ADFC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243AE1-C6FE-4DB5-9BD0-FF361FDBCB51}" type="slidenum">
              <a:rPr lang="en-IN" smtClean="0"/>
              <a:t>‹#›</a:t>
            </a:fld>
            <a:endParaRPr lang="en-IN"/>
          </a:p>
        </p:txBody>
      </p:sp>
    </p:spTree>
    <p:extLst>
      <p:ext uri="{BB962C8B-B14F-4D97-AF65-F5344CB8AC3E}">
        <p14:creationId xmlns:p14="http://schemas.microsoft.com/office/powerpoint/2010/main" val="2659384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79796B-3FCB-9666-BF86-4726D3A99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97566"/>
          </a:xfrm>
          <a:prstGeom prst="rect">
            <a:avLst/>
          </a:prstGeom>
        </p:spPr>
      </p:pic>
      <p:sp>
        <p:nvSpPr>
          <p:cNvPr id="4" name="TextBox 3">
            <a:extLst>
              <a:ext uri="{FF2B5EF4-FFF2-40B4-BE49-F238E27FC236}">
                <a16:creationId xmlns:a16="http://schemas.microsoft.com/office/drawing/2014/main" id="{2DB0D0B4-056D-82C2-E356-6B4324BC223F}"/>
              </a:ext>
            </a:extLst>
          </p:cNvPr>
          <p:cNvSpPr txBox="1"/>
          <p:nvPr/>
        </p:nvSpPr>
        <p:spPr>
          <a:xfrm>
            <a:off x="1328286" y="1540042"/>
            <a:ext cx="9230628" cy="2308324"/>
          </a:xfrm>
          <a:prstGeom prst="rect">
            <a:avLst/>
          </a:prstGeom>
          <a:noFill/>
        </p:spPr>
        <p:txBody>
          <a:bodyPr wrap="square" rtlCol="0">
            <a:spAutoFit/>
          </a:bodyPr>
          <a:lstStyle/>
          <a:p>
            <a:endParaRPr lang="en-US" dirty="0">
              <a:solidFill>
                <a:schemeClr val="bg2">
                  <a:lumMod val="90000"/>
                </a:schemeClr>
              </a:solidFill>
              <a:latin typeface="Berlin Sans FB Demi" panose="020E0802020502020306" pitchFamily="34" charset="0"/>
            </a:endParaRPr>
          </a:p>
          <a:p>
            <a:endParaRPr lang="en-US" dirty="0">
              <a:solidFill>
                <a:schemeClr val="bg2">
                  <a:lumMod val="90000"/>
                </a:schemeClr>
              </a:solidFill>
              <a:latin typeface="Berlin Sans FB Demi" panose="020E0802020502020306" pitchFamily="34" charset="0"/>
            </a:endParaRPr>
          </a:p>
          <a:p>
            <a:r>
              <a:rPr lang="en-US" sz="7200" dirty="0">
                <a:solidFill>
                  <a:schemeClr val="bg1"/>
                </a:solidFill>
                <a:latin typeface="Algerian" panose="04020705040A02060702" pitchFamily="82" charset="0"/>
              </a:rPr>
              <a:t>DE-DOLLARIZATION</a:t>
            </a:r>
          </a:p>
          <a:p>
            <a:endParaRPr lang="en-US" dirty="0">
              <a:solidFill>
                <a:schemeClr val="bg2">
                  <a:lumMod val="90000"/>
                </a:schemeClr>
              </a:solidFill>
              <a:latin typeface="Berlin Sans FB Demi" panose="020E0802020502020306" pitchFamily="34" charset="0"/>
            </a:endParaRPr>
          </a:p>
          <a:p>
            <a:r>
              <a:rPr lang="en-US" dirty="0">
                <a:solidFill>
                  <a:schemeClr val="bg2">
                    <a:lumMod val="90000"/>
                  </a:schemeClr>
                </a:solidFill>
                <a:latin typeface="Berlin Sans FB Demi" panose="020E0802020502020306" pitchFamily="34" charset="0"/>
              </a:rPr>
              <a:t>				-</a:t>
            </a:r>
            <a:r>
              <a:rPr lang="en-US" dirty="0">
                <a:solidFill>
                  <a:srgbClr val="FFFF00"/>
                </a:solidFill>
                <a:latin typeface="Berlin Sans FB Demi" panose="020E0802020502020306" pitchFamily="34" charset="0"/>
              </a:rPr>
              <a:t>Is  the world moving away from the US dollar?</a:t>
            </a:r>
            <a:endParaRPr lang="en-IN" dirty="0">
              <a:solidFill>
                <a:srgbClr val="FFFF00"/>
              </a:solidFill>
            </a:endParaRPr>
          </a:p>
        </p:txBody>
      </p:sp>
    </p:spTree>
    <p:extLst>
      <p:ext uri="{BB962C8B-B14F-4D97-AF65-F5344CB8AC3E}">
        <p14:creationId xmlns:p14="http://schemas.microsoft.com/office/powerpoint/2010/main" val="3586220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A681-4768-62AD-70CD-54EBE3CA7508}"/>
              </a:ext>
            </a:extLst>
          </p:cNvPr>
          <p:cNvSpPr>
            <a:spLocks noGrp="1"/>
          </p:cNvSpPr>
          <p:nvPr>
            <p:ph type="title"/>
          </p:nvPr>
        </p:nvSpPr>
        <p:spPr>
          <a:xfrm>
            <a:off x="4861560" y="124493"/>
            <a:ext cx="10515600" cy="1325563"/>
          </a:xfrm>
        </p:spPr>
        <p:txBody>
          <a:bodyPr>
            <a:normAutofit/>
          </a:bodyPr>
          <a:lstStyle/>
          <a:p>
            <a:r>
              <a:rPr lang="en-US" sz="4000" b="1" dirty="0"/>
              <a:t>Introduction:</a:t>
            </a:r>
            <a:endParaRPr lang="en-IN" sz="4000" b="1" dirty="0"/>
          </a:p>
        </p:txBody>
      </p:sp>
      <p:sp>
        <p:nvSpPr>
          <p:cNvPr id="3" name="Content Placeholder 2">
            <a:extLst>
              <a:ext uri="{FF2B5EF4-FFF2-40B4-BE49-F238E27FC236}">
                <a16:creationId xmlns:a16="http://schemas.microsoft.com/office/drawing/2014/main" id="{1F388004-17F1-D405-3F96-4E4FE992D138}"/>
              </a:ext>
            </a:extLst>
          </p:cNvPr>
          <p:cNvSpPr>
            <a:spLocks noGrp="1"/>
          </p:cNvSpPr>
          <p:nvPr>
            <p:ph idx="1"/>
          </p:nvPr>
        </p:nvSpPr>
        <p:spPr>
          <a:xfrm>
            <a:off x="4966636" y="1536867"/>
            <a:ext cx="7084193" cy="4351338"/>
          </a:xfrm>
        </p:spPr>
        <p:txBody>
          <a:bodyPr>
            <a:normAutofit lnSpcReduction="10000"/>
          </a:bodyPr>
          <a:lstStyle/>
          <a:p>
            <a:r>
              <a:rPr lang="en-US" sz="2400" dirty="0">
                <a:latin typeface="Franklin Gothic Demi Cond" panose="020B0706030402020204" pitchFamily="34" charset="0"/>
              </a:rPr>
              <a:t>For more than seven decades, the US dollar has been the cornerstone of the global financial system, facilitating international trade, investment, and foreign exchange reserves. Its widespread acceptance has provided stability to global markets while also granting the United States significant economic and geopolitical influence. However, the rapid rise of emerging economies, shifting geopolitical alliances, and efforts to reduce dependence on a single dominant currency have accelerated the process of de-dollarization. Although the US dollar continues to hold a central position in the world economy, the international monetary system is gradually becoming more diversified, with several countries expanding the use of alternative currencies in global transactions.</a:t>
            </a:r>
            <a:endParaRPr lang="en-IN" sz="2400" dirty="0">
              <a:latin typeface="Franklin Gothic Demi Cond" panose="020B0706030402020204" pitchFamily="34" charset="0"/>
            </a:endParaRPr>
          </a:p>
        </p:txBody>
      </p:sp>
    </p:spTree>
    <p:extLst>
      <p:ext uri="{BB962C8B-B14F-4D97-AF65-F5344CB8AC3E}">
        <p14:creationId xmlns:p14="http://schemas.microsoft.com/office/powerpoint/2010/main" val="1093666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E7B79D-D014-982B-FA2B-D7EB834D6DA9}"/>
              </a:ext>
            </a:extLst>
          </p:cNvPr>
          <p:cNvSpPr txBox="1"/>
          <p:nvPr/>
        </p:nvSpPr>
        <p:spPr>
          <a:xfrm rot="10800000" flipV="1">
            <a:off x="832104" y="512293"/>
            <a:ext cx="9601200" cy="5447645"/>
          </a:xfrm>
          <a:prstGeom prst="rect">
            <a:avLst/>
          </a:prstGeom>
          <a:noFill/>
        </p:spPr>
        <p:txBody>
          <a:bodyPr wrap="square">
            <a:spAutoFit/>
          </a:bodyPr>
          <a:lstStyle/>
          <a:p>
            <a:r>
              <a:rPr lang="en-IN" sz="2800" b="1" i="1" dirty="0"/>
              <a:t>Definition</a:t>
            </a:r>
            <a:r>
              <a:rPr lang="en-IN" sz="2400" b="1" dirty="0"/>
              <a:t>:</a:t>
            </a:r>
            <a:r>
              <a:rPr lang="en-IN" sz="1600" dirty="0"/>
              <a:t> </a:t>
            </a:r>
            <a:r>
              <a:rPr lang="en-IN" sz="1600" dirty="0">
                <a:latin typeface="Century" panose="02040604050505020304" pitchFamily="18" charset="0"/>
              </a:rPr>
              <a:t>It is the gradual process where countries reduce their reliance on the U.S. dollar as the primary currency for global trade, investments, and foreign reserves.</a:t>
            </a:r>
          </a:p>
          <a:p>
            <a:r>
              <a:rPr lang="en-IN" b="1" dirty="0"/>
              <a:t>Reducing dependence on the US dollar: </a:t>
            </a:r>
            <a:r>
              <a:rPr lang="en-IN" sz="1600" dirty="0">
                <a:latin typeface="Century" panose="02040604050505020304" pitchFamily="18" charset="0"/>
              </a:rPr>
              <a:t>Countries want to rely less on the US dollar for international trade and financial transactions.</a:t>
            </a:r>
          </a:p>
          <a:p>
            <a:r>
              <a:rPr lang="en-IN" b="1" dirty="0"/>
              <a:t>Avoiding the impact of US sanctions:  </a:t>
            </a:r>
            <a:r>
              <a:rPr lang="en-IN" sz="1600" dirty="0">
                <a:latin typeface="Century" panose="02040604050505020304" pitchFamily="18" charset="0"/>
              </a:rPr>
              <a:t>Using other currencies can reduce the effect of economic sanctions imposed through the US financial system.</a:t>
            </a:r>
          </a:p>
          <a:p>
            <a:r>
              <a:rPr lang="en-IN" b="1" dirty="0"/>
              <a:t>Promoting national currencies:  </a:t>
            </a:r>
            <a:r>
              <a:rPr lang="en-IN" sz="1600" dirty="0">
                <a:latin typeface="Century" panose="02040604050505020304" pitchFamily="18" charset="0"/>
              </a:rPr>
              <a:t>Countries encourage the use of their own currencies to strengthen their economies and increase financial independence.</a:t>
            </a:r>
          </a:p>
          <a:p>
            <a:r>
              <a:rPr lang="en-IN" b="1" dirty="0"/>
              <a:t>Building a balanced global financial system: </a:t>
            </a:r>
            <a:r>
              <a:rPr lang="en-IN" sz="1600" dirty="0">
                <a:latin typeface="Century" panose="02040604050505020304" pitchFamily="18" charset="0"/>
              </a:rPr>
              <a:t>Many nations support a system where several major currencies are used instead of relying mainly on one currency.</a:t>
            </a:r>
          </a:p>
          <a:p>
            <a:r>
              <a:rPr lang="en-IN" b="1" dirty="0"/>
              <a:t>Systems Boosting Local Money:  </a:t>
            </a:r>
            <a:r>
              <a:rPr lang="en-IN" sz="1600" dirty="0">
                <a:latin typeface="Century" panose="02040604050505020304" pitchFamily="18" charset="0"/>
              </a:rPr>
              <a:t>Countries are establishing "Bilateral Trade Agreements" to trade in their own local currencies.</a:t>
            </a:r>
          </a:p>
          <a:p>
            <a:r>
              <a:rPr lang="en-IN" sz="1600" b="1" dirty="0"/>
              <a:t>Example:  </a:t>
            </a:r>
            <a:r>
              <a:rPr lang="en-IN" sz="1600" dirty="0">
                <a:latin typeface="Century" panose="02040604050505020304" pitchFamily="18" charset="0"/>
              </a:rPr>
              <a:t>India now pays for certain imports (like oil) from Russia using the Indian Rupee, and does trade with the UAE using local currencies.</a:t>
            </a:r>
          </a:p>
          <a:p>
            <a:r>
              <a:rPr lang="en-IN" sz="1600" dirty="0">
                <a:latin typeface="Century" panose="02040604050505020304" pitchFamily="18" charset="0"/>
              </a:rPr>
              <a:t>Building a Balanced Global Financial </a:t>
            </a:r>
            <a:r>
              <a:rPr lang="en-IN" sz="1600" dirty="0" err="1">
                <a:latin typeface="Century" panose="02040604050505020304" pitchFamily="18" charset="0"/>
              </a:rPr>
              <a:t>SystemMultipolar</a:t>
            </a:r>
            <a:r>
              <a:rPr lang="en-IN" sz="1600" dirty="0">
                <a:latin typeface="Century" panose="02040604050505020304" pitchFamily="18" charset="0"/>
              </a:rPr>
              <a:t> World: As economies like China and India grow, they want their financial power to match their economic size.</a:t>
            </a:r>
          </a:p>
          <a:p>
            <a:r>
              <a:rPr lang="en-IN" b="1" dirty="0"/>
              <a:t>Fairness: </a:t>
            </a:r>
            <a:r>
              <a:rPr lang="en-IN" sz="1600" dirty="0">
                <a:latin typeface="Century" panose="02040604050505020304" pitchFamily="18" charset="0"/>
              </a:rPr>
              <a:t>A balanced system prevents any single superpower from dominating the global economy or dictating terms to others.</a:t>
            </a:r>
          </a:p>
          <a:p>
            <a:r>
              <a:rPr lang="en-IN" b="1" dirty="0"/>
              <a:t>Diversification: </a:t>
            </a:r>
            <a:r>
              <a:rPr lang="en-IN" sz="1600" dirty="0">
                <a:latin typeface="Century" panose="02040604050505020304" pitchFamily="18" charset="0"/>
              </a:rPr>
              <a:t>Central banks around the world are buying and storing vast amounts of gold to safeguard their wealth instead of holding just U.S. dollars</a:t>
            </a:r>
            <a:r>
              <a:rPr lang="en-IN" dirty="0">
                <a:latin typeface="Century" panose="02040604050505020304" pitchFamily="18" charset="0"/>
              </a:rPr>
              <a:t>.</a:t>
            </a:r>
          </a:p>
        </p:txBody>
      </p:sp>
    </p:spTree>
    <p:extLst>
      <p:ext uri="{BB962C8B-B14F-4D97-AF65-F5344CB8AC3E}">
        <p14:creationId xmlns:p14="http://schemas.microsoft.com/office/powerpoint/2010/main" val="1610303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B9B541-EC73-E239-5587-B3795DCD0C41}"/>
              </a:ext>
            </a:extLst>
          </p:cNvPr>
          <p:cNvSpPr txBox="1"/>
          <p:nvPr/>
        </p:nvSpPr>
        <p:spPr>
          <a:xfrm>
            <a:off x="164592" y="137161"/>
            <a:ext cx="11530584" cy="2400657"/>
          </a:xfrm>
          <a:prstGeom prst="rect">
            <a:avLst/>
          </a:prstGeom>
          <a:noFill/>
        </p:spPr>
        <p:txBody>
          <a:bodyPr wrap="square">
            <a:spAutoFit/>
          </a:bodyPr>
          <a:lstStyle/>
          <a:p>
            <a:r>
              <a:rPr lang="en-IN" sz="2400" b="1" i="1" dirty="0"/>
              <a:t>Local-currency settlement loops: </a:t>
            </a:r>
            <a:r>
              <a:rPr lang="en-IN" dirty="0">
                <a:latin typeface="Century" panose="02040604050505020304" pitchFamily="18" charset="0"/>
              </a:rPr>
              <a:t>Countries are bypassing the US dollar by invoicing and settling trade directly in their own currencies. We are seeing this happen right now with India and the UAE trading oil in rupees and dirhams, and China expanding the "</a:t>
            </a:r>
            <a:r>
              <a:rPr lang="en-IN" dirty="0" err="1">
                <a:latin typeface="Century" panose="02040604050505020304" pitchFamily="18" charset="0"/>
              </a:rPr>
              <a:t>petroyuan</a:t>
            </a:r>
            <a:r>
              <a:rPr lang="en-IN" dirty="0">
                <a:latin typeface="Century" panose="02040604050505020304" pitchFamily="18" charset="0"/>
              </a:rPr>
              <a:t>."Sovereign financial rails: Nations are building independent payment networks so they don't have to rely on </a:t>
            </a:r>
            <a:r>
              <a:rPr lang="en-IN" b="1" dirty="0">
                <a:latin typeface="Century" panose="02040604050505020304" pitchFamily="18" charset="0"/>
              </a:rPr>
              <a:t>SWIFT</a:t>
            </a:r>
            <a:r>
              <a:rPr lang="en-IN" dirty="0">
                <a:latin typeface="Century" panose="02040604050505020304" pitchFamily="18" charset="0"/>
              </a:rPr>
              <a:t>. Systems like China's CIPS are scaling fast to act as a parallel financial messaging system that the US cannot monitor or switch </a:t>
            </a:r>
            <a:r>
              <a:rPr lang="en-IN" dirty="0" err="1">
                <a:latin typeface="Century" panose="02040604050505020304" pitchFamily="18" charset="0"/>
              </a:rPr>
              <a:t>off.The</a:t>
            </a:r>
            <a:r>
              <a:rPr lang="en-IN" dirty="0">
                <a:latin typeface="Century" panose="02040604050505020304" pitchFamily="18" charset="0"/>
              </a:rPr>
              <a:t> gold pivot: Central banks are proactively protecting their assets from Western sanctions. Instead of buying US Treasuries, they are aggressively purchasing physical gold and pulling it back into their own domestic vaults.</a:t>
            </a:r>
          </a:p>
        </p:txBody>
      </p:sp>
      <p:pic>
        <p:nvPicPr>
          <p:cNvPr id="5" name="Picture 4">
            <a:extLst>
              <a:ext uri="{FF2B5EF4-FFF2-40B4-BE49-F238E27FC236}">
                <a16:creationId xmlns:a16="http://schemas.microsoft.com/office/drawing/2014/main" id="{73602373-614F-42E9-F3CA-CC70CE5C82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53" y="2709148"/>
            <a:ext cx="3935832" cy="2724289"/>
          </a:xfrm>
          <a:prstGeom prst="rect">
            <a:avLst/>
          </a:prstGeom>
        </p:spPr>
      </p:pic>
      <p:pic>
        <p:nvPicPr>
          <p:cNvPr id="7" name="Picture 6">
            <a:extLst>
              <a:ext uri="{FF2B5EF4-FFF2-40B4-BE49-F238E27FC236}">
                <a16:creationId xmlns:a16="http://schemas.microsoft.com/office/drawing/2014/main" id="{C6B0DCB8-3BA0-FA91-5A9B-22B4324CC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603014" flipH="1">
            <a:off x="4411789" y="3333069"/>
            <a:ext cx="478104" cy="191862"/>
          </a:xfrm>
          <a:prstGeom prst="rect">
            <a:avLst/>
          </a:prstGeom>
        </p:spPr>
      </p:pic>
      <p:pic>
        <p:nvPicPr>
          <p:cNvPr id="9" name="Picture 8">
            <a:extLst>
              <a:ext uri="{FF2B5EF4-FFF2-40B4-BE49-F238E27FC236}">
                <a16:creationId xmlns:a16="http://schemas.microsoft.com/office/drawing/2014/main" id="{92C1A26B-ED3C-002E-241E-0104834924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6479" y="2718915"/>
            <a:ext cx="3614956" cy="2704754"/>
          </a:xfrm>
          <a:prstGeom prst="rect">
            <a:avLst/>
          </a:prstGeom>
        </p:spPr>
      </p:pic>
      <p:pic>
        <p:nvPicPr>
          <p:cNvPr id="11" name="Picture 10">
            <a:extLst>
              <a:ext uri="{FF2B5EF4-FFF2-40B4-BE49-F238E27FC236}">
                <a16:creationId xmlns:a16="http://schemas.microsoft.com/office/drawing/2014/main" id="{4D50FA2B-9E8A-2869-C86D-2E13C29A9C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8305" y="2709148"/>
            <a:ext cx="3834254" cy="2724288"/>
          </a:xfrm>
          <a:prstGeom prst="rect">
            <a:avLst/>
          </a:prstGeom>
        </p:spPr>
      </p:pic>
    </p:spTree>
    <p:extLst>
      <p:ext uri="{BB962C8B-B14F-4D97-AF65-F5344CB8AC3E}">
        <p14:creationId xmlns:p14="http://schemas.microsoft.com/office/powerpoint/2010/main" val="1754162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85DF87-2DDB-CAE9-C3FB-CFA03F9C5B1F}"/>
              </a:ext>
            </a:extLst>
          </p:cNvPr>
          <p:cNvSpPr txBox="1"/>
          <p:nvPr/>
        </p:nvSpPr>
        <p:spPr>
          <a:xfrm>
            <a:off x="410036" y="428178"/>
            <a:ext cx="11109960" cy="6001643"/>
          </a:xfrm>
          <a:prstGeom prst="rect">
            <a:avLst/>
          </a:prstGeom>
          <a:noFill/>
        </p:spPr>
        <p:txBody>
          <a:bodyPr wrap="square">
            <a:spAutoFit/>
          </a:bodyPr>
          <a:lstStyle/>
          <a:p>
            <a:r>
              <a:rPr lang="en-US" b="1" i="1" dirty="0"/>
              <a:t>Evidence Supporting De-</a:t>
            </a:r>
            <a:r>
              <a:rPr lang="en-US" b="1" i="1" dirty="0" err="1"/>
              <a:t>dollarizationReserve</a:t>
            </a:r>
            <a:r>
              <a:rPr lang="en-US" b="1" i="1" dirty="0"/>
              <a:t> Diversification</a:t>
            </a:r>
            <a:r>
              <a:rPr lang="en-US" dirty="0"/>
              <a:t>: </a:t>
            </a:r>
            <a:r>
              <a:rPr lang="en-US" dirty="0">
                <a:latin typeface="Century" panose="02040604050505020304" pitchFamily="18" charset="0"/>
              </a:rPr>
              <a:t>Central banks are quietly shifting reserves away from the dollar toward gold and non-traditional currencies.</a:t>
            </a:r>
          </a:p>
          <a:p>
            <a:r>
              <a:rPr lang="en-US" b="1" dirty="0"/>
              <a:t>Weaponization of Sanctions: </a:t>
            </a:r>
            <a:r>
              <a:rPr lang="en-US" dirty="0">
                <a:latin typeface="Century" panose="02040604050505020304" pitchFamily="18" charset="0"/>
              </a:rPr>
              <a:t>Geopolitical tensions and the use of the SWIFT system as a financial weapon have pushed countries—such as the BRICS bloc—to seek monetary independence.</a:t>
            </a:r>
          </a:p>
          <a:p>
            <a:r>
              <a:rPr lang="en-US" b="1" dirty="0"/>
              <a:t>Bilateral Trade: </a:t>
            </a:r>
            <a:r>
              <a:rPr lang="en-US" dirty="0">
                <a:latin typeface="Century" panose="02040604050505020304" pitchFamily="18" charset="0"/>
              </a:rPr>
              <a:t>Countries are increasingly settling cross-border trade in local currencies, such as China using the Yuan and India utilizing the Rupee.2. </a:t>
            </a:r>
          </a:p>
          <a:p>
            <a:r>
              <a:rPr lang="en-US" b="1" dirty="0"/>
              <a:t>Continued Dominance of the US </a:t>
            </a:r>
            <a:r>
              <a:rPr lang="en-US" b="1" dirty="0" err="1"/>
              <a:t>DollarGlobal</a:t>
            </a:r>
            <a:r>
              <a:rPr lang="en-US" b="1" dirty="0"/>
              <a:t> Trade Invoicing: </a:t>
            </a:r>
            <a:r>
              <a:rPr lang="en-US" dirty="0">
                <a:latin typeface="Century" panose="02040604050505020304" pitchFamily="18" charset="0"/>
              </a:rPr>
              <a:t>Over half of all global trade is invoiced in US dollars, vastly disproportionate to the US share of global trade.</a:t>
            </a:r>
          </a:p>
          <a:p>
            <a:r>
              <a:rPr lang="en-US" b="1" dirty="0"/>
              <a:t>Foreign Exchange (FX) Markets: </a:t>
            </a:r>
            <a:r>
              <a:rPr lang="en-US" dirty="0">
                <a:latin typeface="Century" panose="02040604050505020304" pitchFamily="18" charset="0"/>
              </a:rPr>
              <a:t>The greenback remains the undisputed king of FX markets, participating in roughly 88% of all traded daily volumes.</a:t>
            </a:r>
          </a:p>
          <a:p>
            <a:r>
              <a:rPr lang="en-US" b="1" dirty="0"/>
              <a:t>Debt and Finance: </a:t>
            </a:r>
            <a:r>
              <a:rPr lang="en-US" dirty="0">
                <a:latin typeface="Century" panose="02040604050505020304" pitchFamily="18" charset="0"/>
              </a:rPr>
              <a:t>International credit and central bank reserves remain heavily dollar-centric, as no alternative currency currently matches the depth, liquidity, and trust of US financial markets.</a:t>
            </a:r>
          </a:p>
          <a:p>
            <a:r>
              <a:rPr lang="en-US" b="1" dirty="0"/>
              <a:t>Current Trends and </a:t>
            </a:r>
            <a:r>
              <a:rPr lang="en-US" b="1" dirty="0" err="1"/>
              <a:t>StatisticsForeign</a:t>
            </a:r>
            <a:r>
              <a:rPr lang="en-US" b="1" dirty="0"/>
              <a:t> Exchange Reserves:</a:t>
            </a:r>
            <a:r>
              <a:rPr lang="en-US" dirty="0"/>
              <a:t> </a:t>
            </a:r>
            <a:r>
              <a:rPr lang="en-US" dirty="0">
                <a:latin typeface="Century" panose="02040604050505020304" pitchFamily="18" charset="0"/>
              </a:rPr>
              <a:t>IMF data indicates that the dollar's share of disclosed global foreign exchange reserves has moderated to around 57%.</a:t>
            </a:r>
          </a:p>
          <a:p>
            <a:r>
              <a:rPr lang="en-US" b="1" dirty="0"/>
              <a:t>FX Volume: </a:t>
            </a:r>
            <a:r>
              <a:rPr lang="en-US" dirty="0">
                <a:latin typeface="Century" panose="02040604050505020304" pitchFamily="18" charset="0"/>
              </a:rPr>
              <a:t>According to Bank for International Settlements (BIS) data, the dollar maintains a near-record 88% dominance in traded FX volumes, compared to the Chinese Yuan's 7% share.</a:t>
            </a:r>
          </a:p>
          <a:p>
            <a:r>
              <a:rPr lang="en-US" b="1" dirty="0"/>
              <a:t>Trade: </a:t>
            </a:r>
            <a:r>
              <a:rPr lang="en-US" dirty="0">
                <a:latin typeface="Century" panose="02040604050505020304" pitchFamily="18" charset="0"/>
              </a:rPr>
              <a:t>The dollar dominates more than 50% of global trade invoicing, while the remaining share is slowly fracturing across the Euro, Yuan, and regional currencies.</a:t>
            </a:r>
          </a:p>
          <a:p>
            <a:r>
              <a:rPr lang="en-US" b="1" dirty="0"/>
              <a:t>Visual Suggestion: </a:t>
            </a:r>
            <a:r>
              <a:rPr lang="en-US" dirty="0">
                <a:latin typeface="Century" panose="02040604050505020304" pitchFamily="18" charset="0"/>
              </a:rPr>
              <a:t>Include a side-by-side donut chart highlighting global FX Volume Share (showing the 88% USD majority versus other currencies) alongside a bar graph tracking the gradual, long-term decline in USD global reserve shares over the last two decades.</a:t>
            </a:r>
            <a:endParaRPr lang="en-IN" dirty="0">
              <a:latin typeface="Century" panose="02040604050505020304" pitchFamily="18" charset="0"/>
            </a:endParaRPr>
          </a:p>
        </p:txBody>
      </p:sp>
    </p:spTree>
    <p:extLst>
      <p:ext uri="{BB962C8B-B14F-4D97-AF65-F5344CB8AC3E}">
        <p14:creationId xmlns:p14="http://schemas.microsoft.com/office/powerpoint/2010/main" val="2040494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68DA76-4D5F-DBAD-CBC7-A7B5226F7244}"/>
              </a:ext>
            </a:extLst>
          </p:cNvPr>
          <p:cNvSpPr txBox="1"/>
          <p:nvPr/>
        </p:nvSpPr>
        <p:spPr>
          <a:xfrm>
            <a:off x="151599" y="256513"/>
            <a:ext cx="11676888" cy="5940088"/>
          </a:xfrm>
          <a:prstGeom prst="rect">
            <a:avLst/>
          </a:prstGeom>
          <a:noFill/>
        </p:spPr>
        <p:txBody>
          <a:bodyPr wrap="square">
            <a:spAutoFit/>
          </a:bodyPr>
          <a:lstStyle/>
          <a:p>
            <a:endParaRPr lang="en-IN" sz="2000" dirty="0"/>
          </a:p>
          <a:p>
            <a:r>
              <a:rPr lang="en-IN" sz="2000" b="1" dirty="0" err="1"/>
              <a:t>Advantages:</a:t>
            </a:r>
            <a:r>
              <a:rPr lang="en-IN" sz="2000" dirty="0" err="1">
                <a:latin typeface="Century" panose="02040604050505020304" pitchFamily="18" charset="0"/>
              </a:rPr>
              <a:t>Reduces</a:t>
            </a:r>
            <a:r>
              <a:rPr lang="en-IN" sz="2000" dirty="0">
                <a:latin typeface="Century" panose="02040604050505020304" pitchFamily="18" charset="0"/>
              </a:rPr>
              <a:t> excessive dependence on the US </a:t>
            </a:r>
            <a:r>
              <a:rPr lang="en-IN" sz="2000" dirty="0" err="1">
                <a:latin typeface="Century" panose="02040604050505020304" pitchFamily="18" charset="0"/>
              </a:rPr>
              <a:t>dollar.Strengthens</a:t>
            </a:r>
            <a:r>
              <a:rPr lang="en-IN" sz="2000" dirty="0">
                <a:latin typeface="Century" panose="02040604050505020304" pitchFamily="18" charset="0"/>
              </a:rPr>
              <a:t> national currencies and financial </a:t>
            </a:r>
            <a:r>
              <a:rPr lang="en-IN" sz="2000" dirty="0" err="1">
                <a:latin typeface="Century" panose="02040604050505020304" pitchFamily="18" charset="0"/>
              </a:rPr>
              <a:t>sovereignty.Lowers</a:t>
            </a:r>
            <a:r>
              <a:rPr lang="en-IN" sz="2000" dirty="0">
                <a:latin typeface="Century" panose="02040604050505020304" pitchFamily="18" charset="0"/>
              </a:rPr>
              <a:t> exchange-rate risks and transaction </a:t>
            </a:r>
            <a:r>
              <a:rPr lang="en-IN" sz="2000" dirty="0" err="1">
                <a:latin typeface="Century" panose="02040604050505020304" pitchFamily="18" charset="0"/>
              </a:rPr>
              <a:t>costs.Encourages</a:t>
            </a:r>
            <a:r>
              <a:rPr lang="en-IN" sz="2000" dirty="0">
                <a:latin typeface="Century" panose="02040604050505020304" pitchFamily="18" charset="0"/>
              </a:rPr>
              <a:t> regional economic cooperation and diversified </a:t>
            </a:r>
            <a:r>
              <a:rPr lang="en-IN" sz="2000" dirty="0" err="1">
                <a:latin typeface="Century" panose="02040604050505020304" pitchFamily="18" charset="0"/>
              </a:rPr>
              <a:t>trade.Makes</a:t>
            </a:r>
            <a:r>
              <a:rPr lang="en-IN" sz="2000" dirty="0">
                <a:latin typeface="Century" panose="02040604050505020304" pitchFamily="18" charset="0"/>
              </a:rPr>
              <a:t> the global financial system less dependent on a single currency.</a:t>
            </a:r>
          </a:p>
          <a:p>
            <a:endParaRPr lang="en-IN" sz="2000" dirty="0">
              <a:latin typeface="Century" panose="02040604050505020304" pitchFamily="18" charset="0"/>
            </a:endParaRPr>
          </a:p>
          <a:p>
            <a:r>
              <a:rPr lang="en-IN" sz="2000" b="1" dirty="0" err="1"/>
              <a:t>Challenges:</a:t>
            </a:r>
            <a:r>
              <a:rPr lang="en-IN" sz="2000" dirty="0" err="1">
                <a:latin typeface="Century" panose="02040604050505020304" pitchFamily="18" charset="0"/>
              </a:rPr>
              <a:t>The</a:t>
            </a:r>
            <a:r>
              <a:rPr lang="en-IN" sz="2000" dirty="0">
                <a:latin typeface="Century" panose="02040604050505020304" pitchFamily="18" charset="0"/>
              </a:rPr>
              <a:t> US dollar remains the world's most trusted and widely accepted reserve currency.US financial markets are deep, liquid, and highly </a:t>
            </a:r>
            <a:r>
              <a:rPr lang="en-IN" sz="2000" dirty="0" err="1">
                <a:latin typeface="Century" panose="02040604050505020304" pitchFamily="18" charset="0"/>
              </a:rPr>
              <a:t>stable.Most</a:t>
            </a:r>
            <a:r>
              <a:rPr lang="en-IN" sz="2000" dirty="0">
                <a:latin typeface="Century" panose="02040604050505020304" pitchFamily="18" charset="0"/>
              </a:rPr>
              <a:t> global commodities, including oil and natural gas, continue to be priced in US </a:t>
            </a:r>
            <a:r>
              <a:rPr lang="en-IN" sz="2000" dirty="0" err="1">
                <a:latin typeface="Century" panose="02040604050505020304" pitchFamily="18" charset="0"/>
              </a:rPr>
              <a:t>dollars.Alternative</a:t>
            </a:r>
            <a:r>
              <a:rPr lang="en-IN" sz="2000" dirty="0">
                <a:latin typeface="Century" panose="02040604050505020304" pitchFamily="18" charset="0"/>
              </a:rPr>
              <a:t> currencies such as the Chinese Yuan and Euro still have limited global acceptance compared to the </a:t>
            </a:r>
            <a:r>
              <a:rPr lang="en-IN" sz="2000" dirty="0" err="1">
                <a:latin typeface="Century" panose="02040604050505020304" pitchFamily="18" charset="0"/>
              </a:rPr>
              <a:t>dollar.Replacing</a:t>
            </a:r>
            <a:r>
              <a:rPr lang="en-IN" sz="2000" dirty="0">
                <a:latin typeface="Century" panose="02040604050505020304" pitchFamily="18" charset="0"/>
              </a:rPr>
              <a:t> the dollar completely would require major changes in global financial institutions and investor confidence.</a:t>
            </a:r>
          </a:p>
          <a:p>
            <a:endParaRPr lang="en-IN" sz="2000" dirty="0"/>
          </a:p>
          <a:p>
            <a:r>
              <a:rPr lang="en-IN" sz="2000" b="1" dirty="0" err="1"/>
              <a:t>Conclusion:</a:t>
            </a:r>
            <a:r>
              <a:rPr lang="en-IN" sz="2000" dirty="0" err="1">
                <a:latin typeface="Century" panose="02040604050505020304" pitchFamily="18" charset="0"/>
              </a:rPr>
              <a:t>De-dollarization</a:t>
            </a:r>
            <a:r>
              <a:rPr lang="en-IN" sz="2000" dirty="0">
                <a:latin typeface="Century" panose="02040604050505020304" pitchFamily="18" charset="0"/>
              </a:rPr>
              <a:t> is not a sudden replacement of the US dollar but a gradual transformation of the global monetary system. While many countries are increasing the use of local currencies and diversifying their reserves, the US dollar continues to dominate international trade, finance, and investment. The future is likely to witness a multipolar financial order, where several major currencies coexist and share a greater role, rather than one currency completely replacing the US dollar</a:t>
            </a:r>
            <a:r>
              <a:rPr lang="en-IN" sz="2000" dirty="0"/>
              <a:t>.</a:t>
            </a:r>
          </a:p>
        </p:txBody>
      </p:sp>
    </p:spTree>
    <p:extLst>
      <p:ext uri="{BB962C8B-B14F-4D97-AF65-F5344CB8AC3E}">
        <p14:creationId xmlns:p14="http://schemas.microsoft.com/office/powerpoint/2010/main" val="3206116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ED1ABE-7E0C-D1FF-9E4B-B50995A53977}"/>
              </a:ext>
            </a:extLst>
          </p:cNvPr>
          <p:cNvSpPr txBox="1"/>
          <p:nvPr/>
        </p:nvSpPr>
        <p:spPr>
          <a:xfrm>
            <a:off x="2772075" y="943276"/>
            <a:ext cx="10337533" cy="5447645"/>
          </a:xfrm>
          <a:prstGeom prst="rect">
            <a:avLst/>
          </a:prstGeom>
          <a:noFill/>
        </p:spPr>
        <p:txBody>
          <a:bodyPr wrap="square">
            <a:spAutoFit/>
          </a:bodyPr>
          <a:lstStyle/>
          <a:p>
            <a:r>
              <a:rPr lang="en-IN" sz="8800" b="1" dirty="0">
                <a:latin typeface="Algerian" panose="04020705040A02060702" pitchFamily="82" charset="0"/>
              </a:rPr>
              <a:t>Thank You</a:t>
            </a:r>
          </a:p>
          <a:p>
            <a:r>
              <a:rPr lang="en-IN" b="1" dirty="0">
                <a:latin typeface="+mj-lt"/>
              </a:rPr>
              <a:t>                                                                                            </a:t>
            </a:r>
          </a:p>
          <a:p>
            <a:endParaRPr lang="en-IN" b="1" dirty="0">
              <a:latin typeface="+mj-lt"/>
            </a:endParaRPr>
          </a:p>
          <a:p>
            <a:endParaRPr lang="en-IN" b="1" dirty="0">
              <a:latin typeface="+mj-lt"/>
            </a:endParaRPr>
          </a:p>
          <a:p>
            <a:endParaRPr lang="en-IN" b="1" dirty="0">
              <a:latin typeface="+mj-lt"/>
            </a:endParaRPr>
          </a:p>
          <a:p>
            <a:endParaRPr lang="en-IN" b="1" dirty="0">
              <a:latin typeface="+mj-lt"/>
            </a:endParaRPr>
          </a:p>
          <a:p>
            <a:endParaRPr lang="en-IN" b="1" dirty="0">
              <a:latin typeface="+mj-lt"/>
            </a:endParaRPr>
          </a:p>
          <a:p>
            <a:endParaRPr lang="en-IN" b="1" dirty="0">
              <a:latin typeface="+mj-lt"/>
            </a:endParaRPr>
          </a:p>
          <a:p>
            <a:endParaRPr lang="en-IN" b="1" dirty="0">
              <a:latin typeface="+mj-lt"/>
            </a:endParaRPr>
          </a:p>
          <a:p>
            <a:r>
              <a:rPr lang="en-IN" b="1">
                <a:latin typeface="+mj-lt"/>
              </a:rPr>
              <a:t>                                                                                                 Group </a:t>
            </a:r>
            <a:r>
              <a:rPr lang="en-IN" b="1" dirty="0">
                <a:latin typeface="+mj-lt"/>
              </a:rPr>
              <a:t>members</a:t>
            </a:r>
          </a:p>
          <a:p>
            <a:r>
              <a:rPr lang="en-IN" b="1" dirty="0">
                <a:latin typeface="Algerian" panose="04020705040A02060702" pitchFamily="82" charset="0"/>
              </a:rPr>
              <a:t>                                                                            -S</a:t>
            </a:r>
            <a:r>
              <a:rPr lang="en-IN" b="1" dirty="0">
                <a:latin typeface="+mj-lt"/>
              </a:rPr>
              <a:t>neha Mondal</a:t>
            </a:r>
          </a:p>
          <a:p>
            <a:r>
              <a:rPr lang="en-IN" sz="2000" b="1" dirty="0">
                <a:latin typeface="+mj-lt"/>
              </a:rPr>
              <a:t>                                                                                         -Aishi Dutta</a:t>
            </a:r>
          </a:p>
          <a:p>
            <a:r>
              <a:rPr lang="en-IN" sz="2000" b="1" dirty="0">
                <a:latin typeface="+mj-lt"/>
              </a:rPr>
              <a:t>                                                                                          -Abhisikta Ghosh</a:t>
            </a:r>
          </a:p>
          <a:p>
            <a:r>
              <a:rPr lang="en-IN" sz="2000" b="1" dirty="0">
                <a:latin typeface="+mj-lt"/>
              </a:rPr>
              <a:t>                                                                                          -Anwesha Bhowmick</a:t>
            </a:r>
          </a:p>
          <a:p>
            <a:r>
              <a:rPr lang="en-IN" sz="2000" b="1" dirty="0">
                <a:latin typeface="+mj-lt"/>
              </a:rPr>
              <a:t>                                                                                          -Sudeshna Saha</a:t>
            </a:r>
            <a:endParaRPr lang="en-IN" sz="8800" b="1" dirty="0">
              <a:latin typeface="Algerian" panose="04020705040A02060702" pitchFamily="82" charset="0"/>
            </a:endParaRPr>
          </a:p>
        </p:txBody>
      </p:sp>
    </p:spTree>
    <p:extLst>
      <p:ext uri="{BB962C8B-B14F-4D97-AF65-F5344CB8AC3E}">
        <p14:creationId xmlns:p14="http://schemas.microsoft.com/office/powerpoint/2010/main" val="4071091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328</TotalTime>
  <Words>1063</Words>
  <Application>Microsoft Office PowerPoint</Application>
  <PresentationFormat>Widescreen</PresentationFormat>
  <Paragraphs>51</Paragraphs>
  <Slides>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Algerian</vt:lpstr>
      <vt:lpstr>Aptos</vt:lpstr>
      <vt:lpstr>Aptos Display</vt:lpstr>
      <vt:lpstr>Arial</vt:lpstr>
      <vt:lpstr>Berlin Sans FB Demi</vt:lpstr>
      <vt:lpstr>Century</vt:lpstr>
      <vt:lpstr>Franklin Gothic Demi Cond</vt:lpstr>
      <vt:lpstr>Office Theme</vt:lpstr>
      <vt:lpstr>PowerPoint Presentation</vt:lpstr>
      <vt:lpstr>Introduction: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Anushree Mondal</dc:creator>
  <cp:lastModifiedBy>Anushree Mondal</cp:lastModifiedBy>
  <cp:revision>4</cp:revision>
  <dcterms:created xsi:type="dcterms:W3CDTF">2026-07-16T11:53:47Z</dcterms:created>
  <dcterms:modified xsi:type="dcterms:W3CDTF">2026-07-16T17:34:38Z</dcterms:modified>
</cp:coreProperties>
</file>